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3" r:id="rId4"/>
    <p:sldId id="264" r:id="rId5"/>
    <p:sldId id="262" r:id="rId6"/>
    <p:sldId id="261" r:id="rId7"/>
    <p:sldId id="257" r:id="rId8"/>
    <p:sldId id="259" r:id="rId9"/>
    <p:sldId id="258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CBED41-2E32-3AC7-8BF7-1000DA6EBA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C491A2D-C267-7C04-162C-8747E92BE3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245DA8A-004B-1508-2F4A-84BABE855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7A35E-1A12-4D85-8B9E-1575145E9992}" type="datetimeFigureOut">
              <a:rPr lang="pt-BR" smtClean="0"/>
              <a:t>08/03/2024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A13D63-4E3D-FABA-7D7C-104E5FEEC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E813924-13A7-2ABB-FBA7-E364C1E48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31A01-E61A-4C56-9810-53E034C9C5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7617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417606-42C7-7F4B-A9FB-2FDAAB5A0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DEFF323-298A-E568-9856-C8D1FA576F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0C9605-589D-FD73-138C-795A800A7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7A35E-1A12-4D85-8B9E-1575145E9992}" type="datetimeFigureOut">
              <a:rPr lang="pt-BR" smtClean="0"/>
              <a:t>08/03/2024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EDD851A-CA6E-A458-CE3B-0172EB49C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BA32EA5-42D2-F50F-BEBC-CE7247D02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31A01-E61A-4C56-9810-53E034C9C5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3613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1078F47-8407-2E93-192A-39CBEA301E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D7F5C92-975E-BE9C-FBCD-F5FC3FEA99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5FCFBD3-17BC-5BB7-D5E7-8FA36DF74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7A35E-1A12-4D85-8B9E-1575145E9992}" type="datetimeFigureOut">
              <a:rPr lang="pt-BR" smtClean="0"/>
              <a:t>08/03/2024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7251508-C4BD-5E61-6DDA-36103C8DB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7A49EBE-DAEC-BC19-6D76-6FBDDB76B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31A01-E61A-4C56-9810-53E034C9C5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9288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738003-0359-42C9-C1E6-633F3A127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160E011-DB44-A903-4B3A-6CC198226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516187C-E3A8-51A0-6243-8EA91B465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7A35E-1A12-4D85-8B9E-1575145E9992}" type="datetimeFigureOut">
              <a:rPr lang="pt-BR" smtClean="0"/>
              <a:t>08/03/2024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DD65FDF-B5C9-AF81-6F8B-92F32DEA8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7B6BDE5-E237-9103-F931-0A8E11B6F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31A01-E61A-4C56-9810-53E034C9C5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1927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07B8DC-73E7-C50E-7CE3-FE5D1FB99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B6CE7C3-8C6E-AFB4-4527-042F3F31D1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87F76E1-9793-BDC0-E1A7-BDAF01B15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7A35E-1A12-4D85-8B9E-1575145E9992}" type="datetimeFigureOut">
              <a:rPr lang="pt-BR" smtClean="0"/>
              <a:t>08/03/2024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A1509C6-6978-3AFC-7E8D-75B85F317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0A6F71E-3988-DA97-D609-C1486D059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31A01-E61A-4C56-9810-53E034C9C5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640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E76511-36D8-EF07-4120-FC13CC22D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6959379-DB09-54F2-7088-E16EBFBBB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0FC0500-A008-6065-C0F6-D5FE2D674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EBEB7A4-71B6-4D63-3779-5F2EF45E2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7A35E-1A12-4D85-8B9E-1575145E9992}" type="datetimeFigureOut">
              <a:rPr lang="pt-BR" smtClean="0"/>
              <a:t>08/03/2024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B1ED5B1-28D2-CED0-F755-F737D9D27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2B3496C-E33C-7FC5-7B60-059F87FE2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31A01-E61A-4C56-9810-53E034C9C5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3568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7B08BC-6E92-260F-3780-8CC528E7A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C7FD22E-0248-20D9-D761-BBA214C2E1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71BCAF2-6A06-4C70-18D5-1B6E7033A9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AC1C79D-F160-8C76-0347-AAEA6F538A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3CA8F7E-A4C7-5DC4-3CC1-5A2D1C1806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B91F8A4-62D3-8A2F-ACAD-964D6A11B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7A35E-1A12-4D85-8B9E-1575145E9992}" type="datetimeFigureOut">
              <a:rPr lang="pt-BR" smtClean="0"/>
              <a:t>08/03/2024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674DF9B-B1F5-C5D9-2C41-CBCAD262C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C5C00F6-B7A1-929A-A84C-25AC30094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31A01-E61A-4C56-9810-53E034C9C5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6292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23DAE5-3EEE-26F8-3475-25EC84ECB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6463C368-9FDB-72F8-6478-C5F6C942E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7A35E-1A12-4D85-8B9E-1575145E9992}" type="datetimeFigureOut">
              <a:rPr lang="pt-BR" smtClean="0"/>
              <a:t>08/03/2024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93E3A1F-E583-D6A5-3D8E-FCADDDE23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DE4BF15-DF63-C86C-F425-C1E441D15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31A01-E61A-4C56-9810-53E034C9C5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7538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0CF5A665-BA55-9D4F-3A5E-4F75A6380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7A35E-1A12-4D85-8B9E-1575145E9992}" type="datetimeFigureOut">
              <a:rPr lang="pt-BR" smtClean="0"/>
              <a:t>08/03/2024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10AC0B9-B675-03F4-A7E7-DE27FB01B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9FD0CD0-C777-F3FE-63B0-C9F90A12C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31A01-E61A-4C56-9810-53E034C9C5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7896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6B2C39-F213-BB8D-8A77-D9E042CA0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2872153-B845-65A0-C59F-89EDA462E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8ABEBC2-82CE-9EB0-582F-0F61081F32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1FD7891-897B-946C-F412-73F87F79A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7A35E-1A12-4D85-8B9E-1575145E9992}" type="datetimeFigureOut">
              <a:rPr lang="pt-BR" smtClean="0"/>
              <a:t>08/03/2024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7E8F412-A857-2C6E-3855-DF157236C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29220C0-F066-1240-9EF5-D48F792E3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31A01-E61A-4C56-9810-53E034C9C5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6294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07CB50-9B9A-5471-48A0-B9CCCF4AB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76B2419-E59B-CB9B-9453-967A4782FA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ED97F3C-0B6B-CFC6-3FEE-D384695C10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2685B2D-BEF7-97DE-7A47-E2C6DD893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7A35E-1A12-4D85-8B9E-1575145E9992}" type="datetimeFigureOut">
              <a:rPr lang="pt-BR" smtClean="0"/>
              <a:t>08/03/2024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D41DC35-B66D-D6C8-5F19-89DAF8778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BD55AC8-F93A-2283-77B0-D47154729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31A01-E61A-4C56-9810-53E034C9C5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9396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63FE51D-70C7-58C8-60B0-C6323584A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190AC12-A10A-67B0-7483-C711796ED6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FA43F52-2B38-C262-930A-2244798FEC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7A35E-1A12-4D85-8B9E-1575145E9992}" type="datetimeFigureOut">
              <a:rPr lang="pt-BR" smtClean="0"/>
              <a:t>08/03/2024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A389A7E-46F1-502D-9004-8BCBB26913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30B4429-23DC-8411-19D1-2540B608E2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31A01-E61A-4C56-9810-53E034C9C5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991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A03EC395-89A7-B199-5F5E-16DD1D09C3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752167"/>
            <a:ext cx="12192000" cy="558963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t-BR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CURSO DE ESPECIALIZAÇÃO </a:t>
            </a:r>
            <a:endParaRPr lang="pt-BR" sz="16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t-BR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 VIGILÂNCIA EM SAÚDE COM ÊNFASE EM EPIDEMIOLOGIA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(Aprovado pelo CEPG/UFRJ – Processo SEI UFRJ 23079.230547/2021-62)</a:t>
            </a:r>
            <a:r>
              <a:rPr lang="pt-BR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pt-BR" sz="16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Universidade Federal do Rio de Janeiro</a:t>
            </a:r>
            <a:endParaRPr lang="pt-BR" sz="16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Centro de Ciências da Saúde</a:t>
            </a:r>
            <a:endParaRPr lang="pt-BR" sz="16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Instituto de Estudos em Saúde Coletiva</a:t>
            </a:r>
            <a:endParaRPr lang="pt-BR" sz="16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br>
              <a:rPr lang="pt-BR" sz="16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Prefeitura da Cidade do Rio de Janeiro</a:t>
            </a:r>
            <a:endParaRPr lang="pt-BR" sz="16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Secretaria Municipal de Saúde</a:t>
            </a:r>
            <a:endParaRPr lang="pt-BR" sz="16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Subsecretaria de Promoção, Atenção Primária e Vigilância em Saúde</a:t>
            </a:r>
            <a:endParaRPr lang="pt-BR" sz="16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Superintendência de Vigilância em Saúde</a:t>
            </a:r>
            <a:endParaRPr lang="pt-BR" sz="16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Centro de Inteligência Epidemiológica</a:t>
            </a:r>
            <a:endParaRPr lang="pt-BR" sz="16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pt-BR" sz="1800" b="1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Rio de Janeiro</a:t>
            </a:r>
            <a:endParaRPr lang="pt-BR" sz="18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pt-BR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endParaRPr lang="pt-BR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1EF9B274-52A8-983F-54A6-F61D76A14F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708" y="0"/>
            <a:ext cx="539115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160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D8BA25-C510-36F1-6310-16122BDB4B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80FF8C1A-8D40-D362-F9AB-1DAB9E9697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9702" y="0"/>
            <a:ext cx="539115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25E3A0F4-ED1C-D684-E78F-9E7C746CE22C}"/>
              </a:ext>
            </a:extLst>
          </p:cNvPr>
          <p:cNvSpPr txBox="1"/>
          <p:nvPr/>
        </p:nvSpPr>
        <p:spPr>
          <a:xfrm>
            <a:off x="589936" y="655691"/>
            <a:ext cx="1089905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1270" algn="ctr" rtl="0">
              <a:spcBef>
                <a:spcPts val="0"/>
              </a:spcBef>
              <a:spcAft>
                <a:spcPts val="600"/>
              </a:spcAft>
            </a:pPr>
            <a:r>
              <a:rPr lang="pt-BR" sz="20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Curso de Especialização em Vigilância em Saúde com Ênfase em Epidemiologia</a:t>
            </a:r>
            <a:endParaRPr lang="pt-BR" sz="2000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FB57093-FB02-61DF-D332-292820914821}"/>
              </a:ext>
            </a:extLst>
          </p:cNvPr>
          <p:cNvSpPr txBox="1"/>
          <p:nvPr/>
        </p:nvSpPr>
        <p:spPr>
          <a:xfrm>
            <a:off x="265471" y="1315588"/>
            <a:ext cx="11769213" cy="54009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pt-BR" sz="2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Coordenação</a:t>
            </a:r>
          </a:p>
          <a:p>
            <a:pPr algn="ctr" rtl="0">
              <a:spcBef>
                <a:spcPts val="0"/>
              </a:spcBef>
              <a:spcAft>
                <a:spcPts val="0"/>
              </a:spcAft>
            </a:pPr>
            <a:endParaRPr lang="pt-BR" sz="28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Coordenador: Professor Antonio José Leal Costa (IESC/UFRJ)</a:t>
            </a:r>
          </a:p>
          <a:p>
            <a:pPr marL="457200" indent="-457200" algn="just"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sz="28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Vice-Coordenadora</a:t>
            </a:r>
            <a:r>
              <a:rPr lang="pt-BR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Profa. Natália Santana Paiva (IESC/UFRJ)</a:t>
            </a:r>
          </a:p>
          <a:p>
            <a:pPr marL="457200" indent="-457200" algn="just"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sz="28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Secretaria: Fátima Cristina Gonçalves de Moraes (IESC/UFRJ)</a:t>
            </a:r>
          </a:p>
          <a:p>
            <a:pPr marL="457200" indent="-457200" algn="just"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sz="28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Contato: </a:t>
            </a:r>
            <a:r>
              <a:rPr lang="pt-BR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especializacao_evs@iesc.ufrj.br</a:t>
            </a:r>
            <a:endParaRPr lang="pt-BR" sz="2800" b="0" i="0" u="none" strike="noStrike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838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842D29-1DFA-1CD6-FB16-15B3677442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37791421-C7A7-AF3C-D01C-D98FACF2B8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9702" y="0"/>
            <a:ext cx="539115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58F55179-26DB-6A1E-C66D-E7EA58ABE9B2}"/>
              </a:ext>
            </a:extLst>
          </p:cNvPr>
          <p:cNvSpPr txBox="1"/>
          <p:nvPr/>
        </p:nvSpPr>
        <p:spPr>
          <a:xfrm>
            <a:off x="589936" y="655691"/>
            <a:ext cx="1089905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1270" algn="ctr" rtl="0">
              <a:spcBef>
                <a:spcPts val="0"/>
              </a:spcBef>
              <a:spcAft>
                <a:spcPts val="600"/>
              </a:spcAft>
            </a:pPr>
            <a:r>
              <a:rPr lang="pt-BR" sz="20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Curso de Especialização em Vigilância em Saúde com Ênfase em Epidemiologia</a:t>
            </a:r>
            <a:endParaRPr lang="pt-BR" sz="2000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96ADA3F1-6C78-D692-0E31-280F34B4DDB7}"/>
              </a:ext>
            </a:extLst>
          </p:cNvPr>
          <p:cNvSpPr txBox="1"/>
          <p:nvPr/>
        </p:nvSpPr>
        <p:spPr>
          <a:xfrm>
            <a:off x="147484" y="1772788"/>
            <a:ext cx="11769213" cy="34619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pt-BR" sz="2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Público-Alvo</a:t>
            </a:r>
          </a:p>
          <a:p>
            <a:pPr algn="ctr" rtl="0">
              <a:spcBef>
                <a:spcPts val="0"/>
              </a:spcBef>
              <a:spcAft>
                <a:spcPts val="0"/>
              </a:spcAft>
            </a:pPr>
            <a:endParaRPr lang="pt-BR" sz="2800" b="1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Profissionais de nível superior do Sistema Único de Saúde sob gestão da Secretaria Municipal de Saúde do Rio de Janeiro inseridos na rede assistencial de nível primário, secundário e terciário, na gestão das Coordenações de Áreas Programáticas - CAP e da administração central</a:t>
            </a:r>
          </a:p>
        </p:txBody>
      </p:sp>
    </p:spTree>
    <p:extLst>
      <p:ext uri="{BB962C8B-B14F-4D97-AF65-F5344CB8AC3E}">
        <p14:creationId xmlns:p14="http://schemas.microsoft.com/office/powerpoint/2010/main" val="1555446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192E8A-D6FF-9542-4095-A84CD5B811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2241D27E-B864-C628-B9AD-31E452AF0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9702" y="0"/>
            <a:ext cx="539115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A49AAD6E-5E90-5B9F-4711-CA02BA2CCF93}"/>
              </a:ext>
            </a:extLst>
          </p:cNvPr>
          <p:cNvSpPr txBox="1"/>
          <p:nvPr/>
        </p:nvSpPr>
        <p:spPr>
          <a:xfrm>
            <a:off x="589936" y="655691"/>
            <a:ext cx="1089905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1270" algn="ctr" rtl="0">
              <a:spcBef>
                <a:spcPts val="0"/>
              </a:spcBef>
              <a:spcAft>
                <a:spcPts val="600"/>
              </a:spcAft>
            </a:pPr>
            <a:r>
              <a:rPr lang="pt-BR" sz="20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Curso de Especialização em Vigilância em Saúde com Ênfase em Epidemiologia</a:t>
            </a:r>
            <a:endParaRPr lang="pt-BR" sz="2000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FC21DA7-35DF-9FBE-C3D5-F2D95CC7119C}"/>
              </a:ext>
            </a:extLst>
          </p:cNvPr>
          <p:cNvSpPr txBox="1"/>
          <p:nvPr/>
        </p:nvSpPr>
        <p:spPr>
          <a:xfrm>
            <a:off x="147484" y="1772788"/>
            <a:ext cx="11769213" cy="2169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pt-BR" sz="2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Objetivo</a:t>
            </a:r>
          </a:p>
          <a:p>
            <a:pPr algn="ctr" rtl="0">
              <a:spcBef>
                <a:spcPts val="0"/>
              </a:spcBef>
              <a:spcAft>
                <a:spcPts val="0"/>
              </a:spcAft>
            </a:pPr>
            <a:endParaRPr lang="pt-BR" sz="28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Formar técnicos da SMS RJ para a identificação de problemas prioritários e a formulação de soluções aplicadas à vigilância em saúde no âmbito do SUS.</a:t>
            </a:r>
          </a:p>
        </p:txBody>
      </p:sp>
    </p:spTree>
    <p:extLst>
      <p:ext uri="{BB962C8B-B14F-4D97-AF65-F5344CB8AC3E}">
        <p14:creationId xmlns:p14="http://schemas.microsoft.com/office/powerpoint/2010/main" val="236371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384A0D-FD0B-4C62-87D9-37054141D2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8583CD74-DA55-2B53-726C-B816FA2103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9702" y="0"/>
            <a:ext cx="539115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63024F07-80FB-1DF9-687F-341592745735}"/>
              </a:ext>
            </a:extLst>
          </p:cNvPr>
          <p:cNvSpPr txBox="1"/>
          <p:nvPr/>
        </p:nvSpPr>
        <p:spPr>
          <a:xfrm>
            <a:off x="589936" y="655691"/>
            <a:ext cx="1089905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1270" algn="ctr" rtl="0">
              <a:spcBef>
                <a:spcPts val="0"/>
              </a:spcBef>
              <a:spcAft>
                <a:spcPts val="600"/>
              </a:spcAft>
            </a:pPr>
            <a:r>
              <a:rPr lang="pt-BR" sz="20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Curso de Especialização em Vigilância em Saúde com Ênfase em Epidemiologia</a:t>
            </a:r>
            <a:endParaRPr lang="pt-BR" sz="2000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1EE1E36-5721-9FA4-72A6-BF03B451A3DC}"/>
              </a:ext>
            </a:extLst>
          </p:cNvPr>
          <p:cNvSpPr txBox="1"/>
          <p:nvPr/>
        </p:nvSpPr>
        <p:spPr>
          <a:xfrm>
            <a:off x="162232" y="1227098"/>
            <a:ext cx="11769213" cy="4807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pt-BR" sz="20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Objetivos específicos</a:t>
            </a:r>
          </a:p>
          <a:p>
            <a:pPr algn="ctr" rtl="0">
              <a:spcBef>
                <a:spcPts val="0"/>
              </a:spcBef>
              <a:spcAft>
                <a:spcPts val="0"/>
              </a:spcAft>
            </a:pPr>
            <a:endParaRPr lang="pt-BR" sz="20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Formar os discentes para compreensão de conceitos, bases da vigilância em saúde e suas possíveis aplicações;</a:t>
            </a:r>
          </a:p>
          <a:p>
            <a:pPr marL="342900" indent="-342900" algn="just"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Habilitar o discente para obtenção de novos conhecimentos, através da prática da investigação científica, planejamento e avaliação de políticas públicas de saúde com enfoque epidemiológico, social e antropológico no campo da vigilância em saúde;</a:t>
            </a:r>
          </a:p>
          <a:p>
            <a:pPr marL="342900" indent="-342900" algn="just"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Desenvolver habilidades para realização de análises epidemiológicas descritivas, com foco na distribuição de eventos de saúde pública por pessoa, tempo e lugar;</a:t>
            </a:r>
          </a:p>
          <a:p>
            <a:pPr marL="342900" indent="-342900" algn="just"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Habilitar os discentes para reconhecer as características dos diferentes tipos de estudos epidemiológicos e identificar os métodos mais adequados para análise dos problemas de saúde vivenciados na rotina dos serviços;</a:t>
            </a:r>
          </a:p>
        </p:txBody>
      </p:sp>
    </p:spTree>
    <p:extLst>
      <p:ext uri="{BB962C8B-B14F-4D97-AF65-F5344CB8AC3E}">
        <p14:creationId xmlns:p14="http://schemas.microsoft.com/office/powerpoint/2010/main" val="3655383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F7BC3A-79EB-CE6B-717D-1353C8B881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41DB7E65-EA0A-02DF-C251-7298F55A32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9702" y="0"/>
            <a:ext cx="539115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0116B4A6-58E2-223A-4F51-D606DB5D4D95}"/>
              </a:ext>
            </a:extLst>
          </p:cNvPr>
          <p:cNvSpPr txBox="1"/>
          <p:nvPr/>
        </p:nvSpPr>
        <p:spPr>
          <a:xfrm>
            <a:off x="589936" y="655691"/>
            <a:ext cx="1089905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1270" algn="ctr" rtl="0">
              <a:spcBef>
                <a:spcPts val="0"/>
              </a:spcBef>
              <a:spcAft>
                <a:spcPts val="600"/>
              </a:spcAft>
            </a:pPr>
            <a:r>
              <a:rPr lang="pt-BR" sz="20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Curso de Especialização em Vigilância em Saúde com Ênfase em Epidemiologia</a:t>
            </a:r>
            <a:endParaRPr lang="pt-BR" sz="2000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7870C6C-587C-CCCC-EB55-A16A0E69D0A3}"/>
              </a:ext>
            </a:extLst>
          </p:cNvPr>
          <p:cNvSpPr txBox="1"/>
          <p:nvPr/>
        </p:nvSpPr>
        <p:spPr>
          <a:xfrm>
            <a:off x="132735" y="1566311"/>
            <a:ext cx="11769213" cy="43458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pt-BR" sz="20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Objetivos específicos</a:t>
            </a:r>
          </a:p>
          <a:p>
            <a:pPr algn="ctr" rtl="0">
              <a:spcBef>
                <a:spcPts val="0"/>
              </a:spcBef>
              <a:spcAft>
                <a:spcPts val="0"/>
              </a:spcAft>
            </a:pPr>
            <a:endParaRPr lang="pt-BR" sz="20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5"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Utilizar do acesso as principais bases nacionais de dados secundários públicos (morbimortalidade, demográficos etc.) para análise e apresentação de indicadores epidemiológicos e sociodemográficos, frequentemente utilizados na rotina da vigilância em saúde;</a:t>
            </a:r>
          </a:p>
          <a:p>
            <a:pPr marL="342900" indent="-342900" algn="just"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5"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Apresentar os conceitos e regulamentos sobre emergências em saúde pública, de forma que os discentes possam aplicar esses conhecimentos durante planejamento e respostas em investigações de surtos ou epidemias, assim como durante desastres;</a:t>
            </a:r>
          </a:p>
          <a:p>
            <a:pPr marL="342900" indent="-342900" algn="just"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5"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Formar os discentes para a produção de diagnósticos situacionais, identificação de problemas prioritários e busca de soluções práticas e aplicadas à vigilância em saúde e ao SUS.</a:t>
            </a:r>
          </a:p>
        </p:txBody>
      </p:sp>
    </p:spTree>
    <p:extLst>
      <p:ext uri="{BB962C8B-B14F-4D97-AF65-F5344CB8AC3E}">
        <p14:creationId xmlns:p14="http://schemas.microsoft.com/office/powerpoint/2010/main" val="408610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07E141-385D-399A-0058-98ECEC10DE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D15A0378-B37D-BF00-0423-3B3936EB1D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499793"/>
              </p:ext>
            </p:extLst>
          </p:nvPr>
        </p:nvGraphicFramePr>
        <p:xfrm>
          <a:off x="737419" y="1297858"/>
          <a:ext cx="10840066" cy="5324163"/>
        </p:xfrm>
        <a:graphic>
          <a:graphicData uri="http://schemas.openxmlformats.org/drawingml/2006/table">
            <a:tbl>
              <a:tblPr/>
              <a:tblGrid>
                <a:gridCol w="381394">
                  <a:extLst>
                    <a:ext uri="{9D8B030D-6E8A-4147-A177-3AD203B41FA5}">
                      <a16:colId xmlns:a16="http://schemas.microsoft.com/office/drawing/2014/main" val="1129865154"/>
                    </a:ext>
                  </a:extLst>
                </a:gridCol>
                <a:gridCol w="4966599">
                  <a:extLst>
                    <a:ext uri="{9D8B030D-6E8A-4147-A177-3AD203B41FA5}">
                      <a16:colId xmlns:a16="http://schemas.microsoft.com/office/drawing/2014/main" val="965825116"/>
                    </a:ext>
                  </a:extLst>
                </a:gridCol>
                <a:gridCol w="2042576">
                  <a:extLst>
                    <a:ext uri="{9D8B030D-6E8A-4147-A177-3AD203B41FA5}">
                      <a16:colId xmlns:a16="http://schemas.microsoft.com/office/drawing/2014/main" val="1321502879"/>
                    </a:ext>
                  </a:extLst>
                </a:gridCol>
                <a:gridCol w="762789">
                  <a:extLst>
                    <a:ext uri="{9D8B030D-6E8A-4147-A177-3AD203B41FA5}">
                      <a16:colId xmlns:a16="http://schemas.microsoft.com/office/drawing/2014/main" val="2203321336"/>
                    </a:ext>
                  </a:extLst>
                </a:gridCol>
                <a:gridCol w="737361">
                  <a:extLst>
                    <a:ext uri="{9D8B030D-6E8A-4147-A177-3AD203B41FA5}">
                      <a16:colId xmlns:a16="http://schemas.microsoft.com/office/drawing/2014/main" val="3762688475"/>
                    </a:ext>
                  </a:extLst>
                </a:gridCol>
                <a:gridCol w="1949347">
                  <a:extLst>
                    <a:ext uri="{9D8B030D-6E8A-4147-A177-3AD203B41FA5}">
                      <a16:colId xmlns:a16="http://schemas.microsoft.com/office/drawing/2014/main" val="1909578794"/>
                    </a:ext>
                  </a:extLst>
                </a:gridCol>
              </a:tblGrid>
              <a:tr h="409392"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pt-BR" sz="1100" b="1" dirty="0">
                          <a:effectLst/>
                        </a:rPr>
                        <a:t>DISCIPLINAS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4705392"/>
                  </a:ext>
                </a:extLst>
              </a:tr>
              <a:tr h="410081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>
                          <a:effectLst/>
                        </a:rPr>
                        <a:t>-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>
                          <a:effectLst/>
                        </a:rPr>
                        <a:t>Disciplinas/Módulos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>
                          <a:effectLst/>
                        </a:rPr>
                        <a:t>Previsão do Mês de Início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>
                          <a:effectLst/>
                        </a:rPr>
                        <a:t>Carga Horária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>
                          <a:effectLst/>
                        </a:rPr>
                        <a:t>Créditos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>
                          <a:effectLst/>
                        </a:rPr>
                        <a:t>Coordenadores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030267"/>
                  </a:ext>
                </a:extLst>
              </a:tr>
              <a:tr h="40939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1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Introdução à Vigilância em Saúde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Março 2024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30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2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Antonio José (IESC)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8204471"/>
                  </a:ext>
                </a:extLst>
              </a:tr>
              <a:tr h="40939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2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Epidemiologia 1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Abril 2024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30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2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Leticia (IESC)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5820135"/>
                  </a:ext>
                </a:extLst>
              </a:tr>
              <a:tr h="40939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3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Vigilância Aplicada aos Serviços de Saúde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Maio-Junho 2024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60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4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Adriana (IESC)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775544"/>
                  </a:ext>
                </a:extLst>
              </a:tr>
              <a:tr h="410081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4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Metodologia aplicada à resolução de problemas em saúde pública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Junho-Julho 2024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30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2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Maria de Lourdes (IESC)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8738431"/>
                  </a:ext>
                </a:extLst>
              </a:tr>
              <a:tr h="40939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5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Bioestatística Aplicada à Vigilância em Saúde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Julho-Agosto 2024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30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2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Natalia (IESC)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922861"/>
                  </a:ext>
                </a:extLst>
              </a:tr>
              <a:tr h="40939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6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Gerenciamento e análise de dados epidemiológicos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Agosto-Setembro 2024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30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2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Natalia (IESC)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88169"/>
                  </a:ext>
                </a:extLst>
              </a:tr>
              <a:tr h="410081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7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Epidemiologia 2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Setembro-Outubro 2024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30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2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Amanda (IESC)</a:t>
                      </a:r>
                      <a:br>
                        <a:rPr lang="pt-BR" sz="1100">
                          <a:effectLst/>
                        </a:rPr>
                      </a:br>
                      <a:r>
                        <a:rPr lang="pt-BR" sz="1100">
                          <a:effectLst/>
                        </a:rPr>
                        <a:t>Wildo (UnB) 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2846380"/>
                  </a:ext>
                </a:extLst>
              </a:tr>
              <a:tr h="40939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8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Emergências em Saúde Pública 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Outubro-Novembro 2024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60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4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Gerusa (IESC)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6705630"/>
                  </a:ext>
                </a:extLst>
              </a:tr>
              <a:tr h="40939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9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Seminários de Vigilância em Saúde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Março-Novembro 2024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30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2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Antonio José (IESC)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7358926"/>
                  </a:ext>
                </a:extLst>
              </a:tr>
              <a:tr h="40939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10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Módulo de Acompanhamento de Trabalho Final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Março-Novembro 2024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60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4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>
                          <a:effectLst/>
                        </a:rPr>
                        <a:t>Antonio José (IESC)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9142754"/>
                  </a:ext>
                </a:extLst>
              </a:tr>
              <a:tr h="40939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>
                          <a:effectLst/>
                        </a:rPr>
                        <a:t>-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>
                          <a:effectLst/>
                        </a:rPr>
                        <a:t>Carga Horária Total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>
                          <a:effectLst/>
                        </a:rPr>
                        <a:t>-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>
                          <a:effectLst/>
                        </a:rPr>
                        <a:t>390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>
                          <a:effectLst/>
                        </a:rPr>
                        <a:t>26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dirty="0">
                          <a:effectLst/>
                        </a:rPr>
                        <a:t>-</a:t>
                      </a:r>
                    </a:p>
                  </a:txBody>
                  <a:tcPr marL="18946" marR="18946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048528"/>
                  </a:ext>
                </a:extLst>
              </a:tr>
            </a:tbl>
          </a:graphicData>
        </a:graphic>
      </p:graphicFrame>
      <p:pic>
        <p:nvPicPr>
          <p:cNvPr id="1026" name="Picture 2">
            <a:extLst>
              <a:ext uri="{FF2B5EF4-FFF2-40B4-BE49-F238E27FC236}">
                <a16:creationId xmlns:a16="http://schemas.microsoft.com/office/drawing/2014/main" id="{FBC22C52-52CA-D3EA-70CD-010AB71E05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9702" y="0"/>
            <a:ext cx="539115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59D481A7-1F0A-B84D-CAF4-2070A4E5C086}"/>
              </a:ext>
            </a:extLst>
          </p:cNvPr>
          <p:cNvSpPr txBox="1"/>
          <p:nvPr/>
        </p:nvSpPr>
        <p:spPr>
          <a:xfrm>
            <a:off x="589936" y="773678"/>
            <a:ext cx="1089905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1270" algn="ctr" rtl="0">
              <a:spcBef>
                <a:spcPts val="0"/>
              </a:spcBef>
              <a:spcAft>
                <a:spcPts val="600"/>
              </a:spcAft>
            </a:pPr>
            <a:r>
              <a:rPr lang="pt-BR" sz="20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Curso de Especialização em Vigilância em Saúde com Ênfase em Epidemiologia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830796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7CB3E0-7CE3-F785-7D5D-9E5214F671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59EF5D4E-B1F3-B642-4B02-A173F6A09C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079932"/>
              </p:ext>
            </p:extLst>
          </p:nvPr>
        </p:nvGraphicFramePr>
        <p:xfrm>
          <a:off x="398205" y="1253613"/>
          <a:ext cx="11312013" cy="4869414"/>
        </p:xfrm>
        <a:graphic>
          <a:graphicData uri="http://schemas.openxmlformats.org/drawingml/2006/table">
            <a:tbl>
              <a:tblPr/>
              <a:tblGrid>
                <a:gridCol w="375399">
                  <a:extLst>
                    <a:ext uri="{9D8B030D-6E8A-4147-A177-3AD203B41FA5}">
                      <a16:colId xmlns:a16="http://schemas.microsoft.com/office/drawing/2014/main" val="1105465873"/>
                    </a:ext>
                  </a:extLst>
                </a:gridCol>
                <a:gridCol w="1968758">
                  <a:extLst>
                    <a:ext uri="{9D8B030D-6E8A-4147-A177-3AD203B41FA5}">
                      <a16:colId xmlns:a16="http://schemas.microsoft.com/office/drawing/2014/main" val="2442190586"/>
                    </a:ext>
                  </a:extLst>
                </a:gridCol>
                <a:gridCol w="8967856">
                  <a:extLst>
                    <a:ext uri="{9D8B030D-6E8A-4147-A177-3AD203B41FA5}">
                      <a16:colId xmlns:a16="http://schemas.microsoft.com/office/drawing/2014/main" val="2659405509"/>
                    </a:ext>
                  </a:extLst>
                </a:gridCol>
              </a:tblGrid>
              <a:tr h="270523"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t-BR" sz="1500" b="1">
                          <a:effectLst/>
                        </a:rPr>
                        <a:t>DISCIPLINAS</a:t>
                      </a:r>
                    </a:p>
                  </a:txBody>
                  <a:tcPr marL="23265" marR="2326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063661"/>
                  </a:ext>
                </a:extLst>
              </a:tr>
              <a:tr h="270523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500" b="1">
                          <a:effectLst/>
                        </a:rPr>
                        <a:t>-</a:t>
                      </a:r>
                    </a:p>
                  </a:txBody>
                  <a:tcPr marL="23265" marR="23265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500" b="1">
                          <a:effectLst/>
                        </a:rPr>
                        <a:t>Disciplinas/Módulos</a:t>
                      </a:r>
                    </a:p>
                  </a:txBody>
                  <a:tcPr marL="23265" marR="2326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500" b="1">
                          <a:effectLst/>
                        </a:rPr>
                        <a:t>Ementa</a:t>
                      </a:r>
                    </a:p>
                  </a:txBody>
                  <a:tcPr marL="23265" marR="2326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348824"/>
                  </a:ext>
                </a:extLst>
              </a:tr>
              <a:tr h="541046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500">
                          <a:effectLst/>
                        </a:rPr>
                        <a:t>1</a:t>
                      </a:r>
                    </a:p>
                  </a:txBody>
                  <a:tcPr marL="23265" marR="23265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500">
                          <a:effectLst/>
                        </a:rPr>
                        <a:t>Introdução à Vigilância em Saúde</a:t>
                      </a:r>
                    </a:p>
                  </a:txBody>
                  <a:tcPr marL="23265" marR="2326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500">
                          <a:effectLst/>
                        </a:rPr>
                        <a:t>Conceituação e bases da vigilância em saúde, incluindo a história da vigilância, seus pilares, aplicações e histórias de sucesso.</a:t>
                      </a:r>
                    </a:p>
                  </a:txBody>
                  <a:tcPr marL="23265" marR="2326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3080749"/>
                  </a:ext>
                </a:extLst>
              </a:tr>
              <a:tr h="811569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500">
                          <a:effectLst/>
                        </a:rPr>
                        <a:t>2</a:t>
                      </a:r>
                    </a:p>
                  </a:txBody>
                  <a:tcPr marL="23265" marR="23265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500">
                          <a:effectLst/>
                        </a:rPr>
                        <a:t>Epidemiologia 1</a:t>
                      </a:r>
                    </a:p>
                  </a:txBody>
                  <a:tcPr marL="23265" marR="2326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500">
                          <a:effectLst/>
                        </a:rPr>
                        <a:t>Apresentar ao discente uma introdução à epidemiologia, com foco na epidemiologia descritiva, medidas de frequência, indicadores de saúde, distribuição e análise das doenças no espaço e no tempo e transição demográfica e epidemiológica.</a:t>
                      </a:r>
                    </a:p>
                  </a:txBody>
                  <a:tcPr marL="23265" marR="2326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463928"/>
                  </a:ext>
                </a:extLst>
              </a:tr>
              <a:tr h="108209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500">
                          <a:effectLst/>
                        </a:rPr>
                        <a:t>3</a:t>
                      </a:r>
                    </a:p>
                  </a:txBody>
                  <a:tcPr marL="23265" marR="23265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500">
                          <a:effectLst/>
                        </a:rPr>
                        <a:t>Vigilância Aplicada aos Serviços de Saúde</a:t>
                      </a:r>
                    </a:p>
                  </a:txBody>
                  <a:tcPr marL="23265" marR="2326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500">
                          <a:effectLst/>
                        </a:rPr>
                        <a:t>Aplicação da epidemiologia descritiva, utilizando indicadores de morbimortalidade. Apresentação de experiências dentro das temáticas de qualidade dos dados de informação em saúde e planejamento e gestão dos serviços em saúde, que se apoiem na epidemiologia para a construção de estratégias e processos de trabalho.</a:t>
                      </a:r>
                    </a:p>
                  </a:txBody>
                  <a:tcPr marL="23265" marR="2326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6346"/>
                  </a:ext>
                </a:extLst>
              </a:tr>
              <a:tr h="108209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500">
                          <a:effectLst/>
                        </a:rPr>
                        <a:t>4</a:t>
                      </a:r>
                    </a:p>
                  </a:txBody>
                  <a:tcPr marL="23265" marR="23265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500">
                          <a:effectLst/>
                        </a:rPr>
                        <a:t>Metodologia aplicada à resolução de problemas em saúde pública</a:t>
                      </a:r>
                    </a:p>
                  </a:txBody>
                  <a:tcPr marL="23265" marR="2326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500">
                          <a:effectLst/>
                        </a:rPr>
                        <a:t>Objetivo de abordar metodologias que ajudem os discentes a compreender como resolver problemas em saúde pública usando estratégias de planejamento, gestão e epidemiologia voltadas para a vigilância em saúde.</a:t>
                      </a:r>
                    </a:p>
                  </a:txBody>
                  <a:tcPr marL="23265" marR="2326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497890"/>
                  </a:ext>
                </a:extLst>
              </a:tr>
              <a:tr h="811569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500">
                          <a:effectLst/>
                        </a:rPr>
                        <a:t>5</a:t>
                      </a:r>
                    </a:p>
                  </a:txBody>
                  <a:tcPr marL="23265" marR="23265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500">
                          <a:effectLst/>
                        </a:rPr>
                        <a:t>Bioestatística Aplicada à Vigilância em Saúde</a:t>
                      </a:r>
                    </a:p>
                  </a:txBody>
                  <a:tcPr marL="23265" marR="2326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500" dirty="0">
                          <a:effectLst/>
                        </a:rPr>
                        <a:t>Apresentar bioestatística, tipos de variáveis e como interpretar análises. Medidas-resumo: medidas de posição, medidas de tendência central e medidas de dispersão. Representações tabulares e gráficas. Exemplos de aplicação na área de saúde, com foco principal na vigilância em saúde.</a:t>
                      </a:r>
                    </a:p>
                  </a:txBody>
                  <a:tcPr marL="23265" marR="23265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353259"/>
                  </a:ext>
                </a:extLst>
              </a:tr>
            </a:tbl>
          </a:graphicData>
        </a:graphic>
      </p:graphicFrame>
      <p:pic>
        <p:nvPicPr>
          <p:cNvPr id="5" name="Picture 2">
            <a:extLst>
              <a:ext uri="{FF2B5EF4-FFF2-40B4-BE49-F238E27FC236}">
                <a16:creationId xmlns:a16="http://schemas.microsoft.com/office/drawing/2014/main" id="{C0128EA1-11E4-E72B-E198-5BF6F1D0FD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9702" y="0"/>
            <a:ext cx="539115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A8353D23-F1AB-9CBA-DC81-70FF7C022A96}"/>
              </a:ext>
            </a:extLst>
          </p:cNvPr>
          <p:cNvSpPr txBox="1"/>
          <p:nvPr/>
        </p:nvSpPr>
        <p:spPr>
          <a:xfrm>
            <a:off x="589936" y="773678"/>
            <a:ext cx="1089905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1270" algn="ctr" rtl="0">
              <a:spcBef>
                <a:spcPts val="0"/>
              </a:spcBef>
              <a:spcAft>
                <a:spcPts val="600"/>
              </a:spcAft>
            </a:pPr>
            <a:r>
              <a:rPr lang="pt-BR" sz="20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Curso de Especialização em Vigilância em Saúde com Ênfase em Epidemiologia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704281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905B86-92A0-A4D6-4ECD-2E534D1627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1C5FE9BD-8F28-B3E7-B89B-86A9FD18C3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457161"/>
              </p:ext>
            </p:extLst>
          </p:nvPr>
        </p:nvGraphicFramePr>
        <p:xfrm>
          <a:off x="560439" y="1297858"/>
          <a:ext cx="11017045" cy="4654155"/>
        </p:xfrm>
        <a:graphic>
          <a:graphicData uri="http://schemas.openxmlformats.org/drawingml/2006/table">
            <a:tbl>
              <a:tblPr/>
              <a:tblGrid>
                <a:gridCol w="369149">
                  <a:extLst>
                    <a:ext uri="{9D8B030D-6E8A-4147-A177-3AD203B41FA5}">
                      <a16:colId xmlns:a16="http://schemas.microsoft.com/office/drawing/2014/main" val="3234795975"/>
                    </a:ext>
                  </a:extLst>
                </a:gridCol>
                <a:gridCol w="1829338">
                  <a:extLst>
                    <a:ext uri="{9D8B030D-6E8A-4147-A177-3AD203B41FA5}">
                      <a16:colId xmlns:a16="http://schemas.microsoft.com/office/drawing/2014/main" val="402609564"/>
                    </a:ext>
                  </a:extLst>
                </a:gridCol>
                <a:gridCol w="8818558">
                  <a:extLst>
                    <a:ext uri="{9D8B030D-6E8A-4147-A177-3AD203B41FA5}">
                      <a16:colId xmlns:a16="http://schemas.microsoft.com/office/drawing/2014/main" val="2046356573"/>
                    </a:ext>
                  </a:extLst>
                </a:gridCol>
              </a:tblGrid>
              <a:tr h="258564"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t-BR" sz="1600" b="1">
                          <a:effectLst/>
                        </a:rPr>
                        <a:t>DISCIPLINAS</a:t>
                      </a:r>
                    </a:p>
                  </a:txBody>
                  <a:tcPr marL="23490" marR="23490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778491"/>
                  </a:ext>
                </a:extLst>
              </a:tr>
              <a:tr h="25856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>
                          <a:effectLst/>
                        </a:rPr>
                        <a:t>-</a:t>
                      </a:r>
                    </a:p>
                  </a:txBody>
                  <a:tcPr marL="23490" marR="2349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>
                          <a:effectLst/>
                        </a:rPr>
                        <a:t>Disciplinas/Módulos</a:t>
                      </a:r>
                    </a:p>
                  </a:txBody>
                  <a:tcPr marL="23490" marR="23490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>
                          <a:effectLst/>
                        </a:rPr>
                        <a:t>Ementa</a:t>
                      </a:r>
                    </a:p>
                  </a:txBody>
                  <a:tcPr marL="23490" marR="23490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475659"/>
                  </a:ext>
                </a:extLst>
              </a:tr>
              <a:tr h="775693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>
                          <a:effectLst/>
                        </a:rPr>
                        <a:t>6</a:t>
                      </a:r>
                    </a:p>
                  </a:txBody>
                  <a:tcPr marL="23490" marR="2349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>
                          <a:effectLst/>
                        </a:rPr>
                        <a:t>Gerenciamento e análise de dados epidemiológicos</a:t>
                      </a:r>
                    </a:p>
                  </a:txBody>
                  <a:tcPr marL="23490" marR="23490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>
                          <a:effectLst/>
                        </a:rPr>
                        <a:t>Tratamento e organização de banco de dados. Construção e interpretação de dicionário de variáveis. Problematizar acerca de conceitos teóricos, assim como de alguns aspectos práticos e operacionais próprios da produção.</a:t>
                      </a:r>
                    </a:p>
                  </a:txBody>
                  <a:tcPr marL="23490" marR="23490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199108"/>
                  </a:ext>
                </a:extLst>
              </a:tr>
              <a:tr h="51712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>
                          <a:effectLst/>
                        </a:rPr>
                        <a:t>7</a:t>
                      </a:r>
                    </a:p>
                  </a:txBody>
                  <a:tcPr marL="23490" marR="2349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>
                          <a:effectLst/>
                        </a:rPr>
                        <a:t>Epidemiologia 2</a:t>
                      </a:r>
                    </a:p>
                  </a:txBody>
                  <a:tcPr marL="23490" marR="23490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>
                          <a:effectLst/>
                        </a:rPr>
                        <a:t>Apresentar ao discente conceitos do método epidemiológico, desenhos de estudo epidemiológico (tipos de estudo), medidas de associação e impacto e suas aplicações na vigilância em saúde.</a:t>
                      </a:r>
                    </a:p>
                  </a:txBody>
                  <a:tcPr marL="23490" marR="23490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282094"/>
                  </a:ext>
                </a:extLst>
              </a:tr>
              <a:tr h="1551385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>
                          <a:effectLst/>
                        </a:rPr>
                        <a:t>8</a:t>
                      </a:r>
                    </a:p>
                  </a:txBody>
                  <a:tcPr marL="23490" marR="2349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>
                          <a:effectLst/>
                        </a:rPr>
                        <a:t>Emergências em Saúde Pública </a:t>
                      </a:r>
                    </a:p>
                  </a:txBody>
                  <a:tcPr marL="23490" marR="23490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>
                          <a:effectLst/>
                        </a:rPr>
                        <a:t>Tem como objetivo apresentar os conceitos de eventos de saúde pública, emergências de saúde pública de importância nacional e internacional, e o instrumento para as avaliações de risco e notificação, de acordo com o Regulamento Sanitário Internacional. A disciplina irá ensinar os tipos de emergência: epidemiológicas, por desastre e desassistência e como proceder no âmbito da vigilância em saúde em cada situação, desde a detecção, passando pela notificação e monitoramento, até às respostas aos eventos. Exercícios de aplicação do questionário de decisão do RSI em formato de simulado de mesa.</a:t>
                      </a:r>
                    </a:p>
                  </a:txBody>
                  <a:tcPr marL="23490" marR="23490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030360"/>
                  </a:ext>
                </a:extLst>
              </a:tr>
              <a:tr h="51712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>
                          <a:effectLst/>
                        </a:rPr>
                        <a:t>9</a:t>
                      </a:r>
                    </a:p>
                  </a:txBody>
                  <a:tcPr marL="23490" marR="2349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>
                          <a:effectLst/>
                        </a:rPr>
                        <a:t>Seminários de Vigilância em Saúde</a:t>
                      </a:r>
                    </a:p>
                  </a:txBody>
                  <a:tcPr marL="23490" marR="23490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>
                          <a:effectLst/>
                        </a:rPr>
                        <a:t>Temas especiais que serão apresentados por palestrantes convidados, com apresentação em um auditório para os discentes da especialização. Acontecerá durante todo o curso.</a:t>
                      </a:r>
                    </a:p>
                  </a:txBody>
                  <a:tcPr marL="23490" marR="23490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6657136"/>
                  </a:ext>
                </a:extLst>
              </a:tr>
              <a:tr h="775693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>
                          <a:effectLst/>
                        </a:rPr>
                        <a:t>10</a:t>
                      </a:r>
                    </a:p>
                  </a:txBody>
                  <a:tcPr marL="23490" marR="2349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>
                          <a:effectLst/>
                        </a:rPr>
                        <a:t>Módulo de Acompanhamento de Trabalho Final</a:t>
                      </a:r>
                    </a:p>
                  </a:txBody>
                  <a:tcPr marL="23490" marR="23490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dirty="0">
                          <a:effectLst/>
                        </a:rPr>
                        <a:t>Disciplina voltada para o trabalho de conclusão do curso de especialização - A proposta é que os discentes elaborem um Projeto Aplicativo de salas de situação em saúde para suas unidades de saúde com dados do seu território.</a:t>
                      </a:r>
                    </a:p>
                  </a:txBody>
                  <a:tcPr marL="23490" marR="23490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8598659"/>
                  </a:ext>
                </a:extLst>
              </a:tr>
            </a:tbl>
          </a:graphicData>
        </a:graphic>
      </p:graphicFrame>
      <p:pic>
        <p:nvPicPr>
          <p:cNvPr id="5" name="Picture 2">
            <a:extLst>
              <a:ext uri="{FF2B5EF4-FFF2-40B4-BE49-F238E27FC236}">
                <a16:creationId xmlns:a16="http://schemas.microsoft.com/office/drawing/2014/main" id="{0907E72C-B431-F025-A612-0B40B178E3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9702" y="0"/>
            <a:ext cx="539115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D9F82D58-8141-D544-7CA8-C4EC17FC9603}"/>
              </a:ext>
            </a:extLst>
          </p:cNvPr>
          <p:cNvSpPr txBox="1"/>
          <p:nvPr/>
        </p:nvSpPr>
        <p:spPr>
          <a:xfrm>
            <a:off x="589936" y="773678"/>
            <a:ext cx="1089905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1270" algn="ctr" rtl="0">
              <a:spcBef>
                <a:spcPts val="0"/>
              </a:spcBef>
              <a:spcAft>
                <a:spcPts val="600"/>
              </a:spcAft>
            </a:pPr>
            <a:r>
              <a:rPr lang="pt-BR" sz="20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Curso de Especialização em Vigilância em Saúde com Ênfase em Epidemiologia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2364600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1164</Words>
  <Application>Microsoft Office PowerPoint</Application>
  <PresentationFormat>Widescreen</PresentationFormat>
  <Paragraphs>160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Antonio José Leal Costa</dc:creator>
  <cp:lastModifiedBy>Antonio José Leal Costa</cp:lastModifiedBy>
  <cp:revision>3</cp:revision>
  <dcterms:created xsi:type="dcterms:W3CDTF">2024-03-06T18:09:23Z</dcterms:created>
  <dcterms:modified xsi:type="dcterms:W3CDTF">2024-03-08T13:46:31Z</dcterms:modified>
</cp:coreProperties>
</file>